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60" r:id="rId4"/>
    <p:sldId id="256" r:id="rId5"/>
    <p:sldId id="258" r:id="rId6"/>
    <p:sldId id="257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8" r:id="rId23"/>
    <p:sldId id="280" r:id="rId24"/>
    <p:sldId id="279" r:id="rId25"/>
    <p:sldId id="283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65C7D-3BB3-488F-B864-CB1C86082AC1}" type="datetimeFigureOut">
              <a:rPr lang="en-US" smtClean="0"/>
              <a:pPr/>
              <a:t>24/03/2020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E787-7DE9-40C2-880A-4458CA0649C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ote-we-cannot-cheat-on-dna-we-cannot-get-round-photosynthesis-we-cannot-say-i-am-not-going-barbara-ward-58-67-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77470"/>
            <a:ext cx="9144000" cy="4303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648200" y="1219200"/>
            <a:ext cx="4191000" cy="3352800"/>
            <a:chOff x="4953000" y="1676400"/>
            <a:chExt cx="4191000" cy="33528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4510" t="81250" r="23280" b="6250"/>
            <a:stretch>
              <a:fillRect/>
            </a:stretch>
          </p:blipFill>
          <p:spPr bwMode="auto">
            <a:xfrm>
              <a:off x="4953000" y="1676400"/>
              <a:ext cx="4191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9590" t="30209" r="58785" b="35417"/>
            <a:stretch>
              <a:fillRect/>
            </a:stretch>
          </p:blipFill>
          <p:spPr bwMode="auto">
            <a:xfrm>
              <a:off x="5029200" y="2514600"/>
              <a:ext cx="4114800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44510" t="16667" r="22694" b="18750"/>
          <a:stretch>
            <a:fillRect/>
          </a:stretch>
        </p:blipFill>
        <p:spPr bwMode="auto">
          <a:xfrm>
            <a:off x="228600" y="1219200"/>
            <a:ext cx="426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Historical background: Hill reaction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990600"/>
            <a:ext cx="792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When a photon is absorbed, an electron in the </a:t>
            </a:r>
            <a:r>
              <a:rPr lang="en-US" dirty="0" smtClean="0"/>
              <a:t>absorbing molecule </a:t>
            </a:r>
            <a:r>
              <a:rPr lang="en-US" dirty="0"/>
              <a:t>(</a:t>
            </a:r>
            <a:r>
              <a:rPr lang="en-US" dirty="0" err="1"/>
              <a:t>chromophore</a:t>
            </a:r>
            <a:r>
              <a:rPr lang="en-US" dirty="0"/>
              <a:t>) is lifted to a higher </a:t>
            </a:r>
            <a:r>
              <a:rPr lang="en-US" dirty="0" smtClean="0"/>
              <a:t>energy level</a:t>
            </a:r>
            <a:r>
              <a:rPr lang="en-US" dirty="0"/>
              <a:t>. This is an all-or-nothing event; to </a:t>
            </a:r>
            <a:r>
              <a:rPr lang="en-US" dirty="0" smtClean="0"/>
              <a:t>be absorbed</a:t>
            </a:r>
            <a:r>
              <a:rPr lang="en-US" dirty="0"/>
              <a:t>, the photon must contain a quantity of </a:t>
            </a:r>
            <a:r>
              <a:rPr lang="en-US" dirty="0" smtClean="0"/>
              <a:t>energy (a </a:t>
            </a:r>
            <a:r>
              <a:rPr lang="en-US" b="1" dirty="0"/>
              <a:t>quantum) that exactly matches the energy of </a:t>
            </a:r>
            <a:r>
              <a:rPr lang="en-US" b="1" dirty="0" smtClean="0"/>
              <a:t>the </a:t>
            </a:r>
            <a:r>
              <a:rPr lang="en-US" dirty="0" smtClean="0"/>
              <a:t>electronic </a:t>
            </a:r>
            <a:r>
              <a:rPr lang="en-US" dirty="0"/>
              <a:t>transition. A molecule that has absorbed </a:t>
            </a:r>
            <a:r>
              <a:rPr lang="en-US" dirty="0" smtClean="0"/>
              <a:t>a photon </a:t>
            </a:r>
            <a:r>
              <a:rPr lang="en-US" dirty="0"/>
              <a:t>is in an </a:t>
            </a:r>
            <a:r>
              <a:rPr lang="en-US" b="1" dirty="0"/>
              <a:t>excited state, which is generally </a:t>
            </a:r>
            <a:r>
              <a:rPr lang="en-US" b="1" dirty="0" smtClean="0"/>
              <a:t>unstable. </a:t>
            </a:r>
            <a:r>
              <a:rPr lang="en-US" dirty="0" smtClean="0"/>
              <a:t>An </a:t>
            </a:r>
            <a:r>
              <a:rPr lang="en-US" dirty="0"/>
              <a:t>electron lifted into a higher-energy orbital </a:t>
            </a:r>
            <a:r>
              <a:rPr lang="en-US" dirty="0" smtClean="0"/>
              <a:t>usually returns </a:t>
            </a:r>
            <a:r>
              <a:rPr lang="en-US" dirty="0"/>
              <a:t>rapidly to its lower-energy orbital; </a:t>
            </a:r>
            <a:r>
              <a:rPr lang="en-US" dirty="0" smtClean="0"/>
              <a:t>the excited </a:t>
            </a:r>
            <a:r>
              <a:rPr lang="en-US" dirty="0"/>
              <a:t>molecule decays to the stable </a:t>
            </a:r>
            <a:r>
              <a:rPr lang="en-US" b="1" dirty="0"/>
              <a:t>ground </a:t>
            </a:r>
            <a:r>
              <a:rPr lang="en-US" b="1" dirty="0" smtClean="0"/>
              <a:t>state, </a:t>
            </a:r>
            <a:r>
              <a:rPr lang="en-US" dirty="0" smtClean="0"/>
              <a:t>giving </a:t>
            </a:r>
            <a:r>
              <a:rPr lang="en-US" dirty="0"/>
              <a:t>up the absorbed quantum as light or </a:t>
            </a:r>
            <a:r>
              <a:rPr lang="en-US" dirty="0" smtClean="0"/>
              <a:t>heat or using it to do chemical work.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Light absorption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4012" t="16667" r="35578" b="6250"/>
          <a:stretch>
            <a:fillRect/>
          </a:stretch>
        </p:blipFill>
        <p:spPr bwMode="auto">
          <a:xfrm>
            <a:off x="1905000" y="762000"/>
            <a:ext cx="5257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Light absorbing pigments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788075"/>
            <a:ext cx="81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most important light-absorbing pigments in </a:t>
            </a:r>
            <a:r>
              <a:rPr lang="en-US" dirty="0" smtClean="0"/>
              <a:t>the </a:t>
            </a:r>
            <a:r>
              <a:rPr lang="en-US" dirty="0" err="1" smtClean="0"/>
              <a:t>thylakoid</a:t>
            </a:r>
            <a:r>
              <a:rPr lang="en-US" dirty="0" smtClean="0"/>
              <a:t> </a:t>
            </a:r>
            <a:r>
              <a:rPr lang="en-US" dirty="0"/>
              <a:t>membranes are the </a:t>
            </a:r>
            <a:r>
              <a:rPr lang="en-US" b="1" dirty="0"/>
              <a:t>chlorophylls, </a:t>
            </a:r>
            <a:r>
              <a:rPr lang="en-US" b="1" dirty="0" smtClean="0"/>
              <a:t>green </a:t>
            </a:r>
            <a:r>
              <a:rPr lang="en-US" dirty="0" smtClean="0"/>
              <a:t>pigments </a:t>
            </a:r>
            <a:r>
              <a:rPr lang="en-US" dirty="0"/>
              <a:t>with polycyclic, planar structures </a:t>
            </a:r>
            <a:r>
              <a:rPr lang="en-US" dirty="0" smtClean="0"/>
              <a:t>with Mg2+ </a:t>
            </a:r>
            <a:r>
              <a:rPr lang="en-US" dirty="0"/>
              <a:t>occupies the central </a:t>
            </a:r>
            <a:r>
              <a:rPr lang="en-US" dirty="0" smtClean="0"/>
              <a:t>position</a:t>
            </a:r>
            <a:r>
              <a:rPr lang="en-US" b="1" dirty="0" smtClean="0"/>
              <a:t>. </a:t>
            </a:r>
          </a:p>
          <a:p>
            <a:pPr marL="342900" indent="-342900" algn="just">
              <a:buAutoNum type="arabicPeriod"/>
            </a:pPr>
            <a:r>
              <a:rPr lang="en-US" b="1" dirty="0" smtClean="0"/>
              <a:t>The </a:t>
            </a:r>
            <a:r>
              <a:rPr lang="en-US" b="1" dirty="0"/>
              <a:t>four inward-oriented </a:t>
            </a:r>
            <a:r>
              <a:rPr lang="en-US" b="1" dirty="0" smtClean="0"/>
              <a:t>nitrogen </a:t>
            </a:r>
            <a:r>
              <a:rPr lang="en-US" dirty="0" smtClean="0"/>
              <a:t>atoms </a:t>
            </a:r>
            <a:r>
              <a:rPr lang="en-US" dirty="0"/>
              <a:t>of chlorophyll are coordinated with the </a:t>
            </a:r>
            <a:r>
              <a:rPr lang="en-US" dirty="0" smtClean="0"/>
              <a:t>Mg2+. </a:t>
            </a:r>
          </a:p>
          <a:p>
            <a:pPr marL="342900" indent="-342900" algn="just">
              <a:buAutoNum type="arabicPeriod"/>
            </a:pPr>
            <a:r>
              <a:rPr lang="en-US" dirty="0" smtClean="0"/>
              <a:t>All chlorophylls </a:t>
            </a:r>
            <a:r>
              <a:rPr lang="en-US" dirty="0"/>
              <a:t>have a long </a:t>
            </a:r>
            <a:r>
              <a:rPr lang="en-US" b="1" dirty="0" err="1"/>
              <a:t>phytol</a:t>
            </a:r>
            <a:r>
              <a:rPr lang="en-US" b="1" dirty="0"/>
              <a:t> side chain, </a:t>
            </a:r>
            <a:r>
              <a:rPr lang="en-US" b="1" dirty="0" err="1"/>
              <a:t>esterified</a:t>
            </a:r>
            <a:r>
              <a:rPr lang="en-US" b="1" dirty="0"/>
              <a:t> </a:t>
            </a:r>
            <a:r>
              <a:rPr lang="en-US" b="1" dirty="0" smtClean="0"/>
              <a:t>to </a:t>
            </a:r>
            <a:r>
              <a:rPr lang="en-US" dirty="0"/>
              <a:t>a carboxyl-group substituent in ring </a:t>
            </a:r>
            <a:r>
              <a:rPr lang="en-US" dirty="0" smtClean="0"/>
              <a:t>IV</a:t>
            </a:r>
            <a:r>
              <a:rPr lang="en-US" dirty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9283" t="23958" r="44363" b="41667"/>
          <a:stretch>
            <a:fillRect/>
          </a:stretch>
        </p:blipFill>
        <p:spPr bwMode="auto">
          <a:xfrm>
            <a:off x="0" y="3017520"/>
            <a:ext cx="5029200" cy="368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Light absorbing pigments</a:t>
            </a:r>
            <a:endParaRPr lang="en-US" b="1" dirty="0"/>
          </a:p>
        </p:txBody>
      </p:sp>
      <p:pic>
        <p:nvPicPr>
          <p:cNvPr id="5" name="Picture 4" descr="plancs equ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3450" y="4419600"/>
            <a:ext cx="4324350" cy="10572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9370" t="17708" r="57833" b="6250"/>
          <a:stretch>
            <a:fillRect/>
          </a:stretch>
        </p:blipFill>
        <p:spPr bwMode="auto">
          <a:xfrm>
            <a:off x="228600" y="304800"/>
            <a:ext cx="426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l="42387" t="32292" r="26574" b="15625"/>
          <a:stretch>
            <a:fillRect/>
          </a:stretch>
        </p:blipFill>
        <p:spPr bwMode="auto">
          <a:xfrm>
            <a:off x="4800600" y="228600"/>
            <a:ext cx="4038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0" y="4191000"/>
            <a:ext cx="434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Organization of </a:t>
            </a:r>
            <a:r>
              <a:rPr lang="en-US" b="1" dirty="0" err="1"/>
              <a:t>photosystems</a:t>
            </a:r>
            <a:r>
              <a:rPr lang="en-US" b="1" dirty="0"/>
              <a:t> in the </a:t>
            </a:r>
            <a:r>
              <a:rPr lang="en-US" b="1" dirty="0" err="1"/>
              <a:t>thylakoid</a:t>
            </a:r>
            <a:r>
              <a:rPr lang="en-US" b="1" dirty="0"/>
              <a:t> </a:t>
            </a:r>
            <a:r>
              <a:rPr lang="en-US" b="1" dirty="0" smtClean="0"/>
              <a:t>membrane. </a:t>
            </a:r>
            <a:r>
              <a:rPr lang="en-US" dirty="0" err="1" smtClean="0"/>
              <a:t>Photosystems</a:t>
            </a:r>
            <a:r>
              <a:rPr lang="en-US" dirty="0" smtClean="0"/>
              <a:t> </a:t>
            </a:r>
            <a:r>
              <a:rPr lang="en-US" dirty="0"/>
              <a:t>are tightly packed in the </a:t>
            </a:r>
            <a:r>
              <a:rPr lang="en-US" dirty="0" err="1"/>
              <a:t>thylakoid</a:t>
            </a:r>
            <a:r>
              <a:rPr lang="en-US" dirty="0"/>
              <a:t> </a:t>
            </a:r>
            <a:r>
              <a:rPr lang="en-US" dirty="0" smtClean="0"/>
              <a:t>membrane, with </a:t>
            </a:r>
            <a:r>
              <a:rPr lang="en-US" dirty="0"/>
              <a:t>several hundred antenna chlorophylls and accessory pigments surrounding</a:t>
            </a:r>
          </a:p>
          <a:p>
            <a:pPr algn="just"/>
            <a:r>
              <a:rPr lang="en-US" dirty="0"/>
              <a:t>a photoreaction center. Absorption of a photon by any of </a:t>
            </a:r>
            <a:r>
              <a:rPr lang="en-US" dirty="0" smtClean="0"/>
              <a:t>the antenna </a:t>
            </a:r>
            <a:r>
              <a:rPr lang="en-US" dirty="0"/>
              <a:t>chlorophylls leads to excitation of the reaction center by </a:t>
            </a:r>
            <a:r>
              <a:rPr lang="en-US" dirty="0" err="1" smtClean="0"/>
              <a:t>exciton</a:t>
            </a:r>
            <a:r>
              <a:rPr lang="en-US" dirty="0" smtClean="0"/>
              <a:t> transfer </a:t>
            </a:r>
            <a:r>
              <a:rPr lang="en-US" dirty="0"/>
              <a:t>(black arrow).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Non cyclic photophosphorylation in plants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8741" t="16667" r="33236" b="6250"/>
          <a:stretch>
            <a:fillRect/>
          </a:stretch>
        </p:blipFill>
        <p:spPr bwMode="auto">
          <a:xfrm>
            <a:off x="1143000" y="180278"/>
            <a:ext cx="7315200" cy="660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24000"/>
            <a:ext cx="800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Integration of </a:t>
            </a:r>
            <a:r>
              <a:rPr lang="en-US" b="1" dirty="0" err="1"/>
              <a:t>photosystems</a:t>
            </a:r>
            <a:r>
              <a:rPr lang="en-US" b="1" dirty="0"/>
              <a:t> I and II in </a:t>
            </a:r>
            <a:r>
              <a:rPr lang="en-US" b="1" dirty="0" smtClean="0"/>
              <a:t>chloroplasts:</a:t>
            </a:r>
            <a:endParaRPr lang="en-US" b="1" dirty="0"/>
          </a:p>
          <a:p>
            <a:pPr algn="just"/>
            <a:r>
              <a:rPr lang="en-US" dirty="0" smtClean="0"/>
              <a:t>1. “Z </a:t>
            </a:r>
            <a:r>
              <a:rPr lang="en-US" dirty="0"/>
              <a:t>scheme” shows the pathway of electron transfer from H2O (lower </a:t>
            </a:r>
            <a:r>
              <a:rPr lang="en-US" dirty="0" smtClean="0"/>
              <a:t>left) to </a:t>
            </a:r>
            <a:r>
              <a:rPr lang="en-US" dirty="0"/>
              <a:t>NADP (far right) in </a:t>
            </a:r>
            <a:r>
              <a:rPr lang="en-US" dirty="0" err="1"/>
              <a:t>noncyclic</a:t>
            </a:r>
            <a:r>
              <a:rPr lang="en-US" dirty="0"/>
              <a:t> photosynthesis. The position on </a:t>
            </a:r>
            <a:r>
              <a:rPr lang="en-US" dirty="0" smtClean="0"/>
              <a:t>the vertical </a:t>
            </a:r>
            <a:r>
              <a:rPr lang="en-US" dirty="0"/>
              <a:t>scale of each electron carrier reflects its standard reduction </a:t>
            </a:r>
            <a:r>
              <a:rPr lang="en-US" dirty="0" smtClean="0"/>
              <a:t>potential. </a:t>
            </a:r>
          </a:p>
          <a:p>
            <a:pPr algn="just"/>
            <a:r>
              <a:rPr lang="en-US" dirty="0" smtClean="0"/>
              <a:t>2. To </a:t>
            </a:r>
            <a:r>
              <a:rPr lang="en-US" dirty="0"/>
              <a:t>raise the energy of electrons derived from H2O to the </a:t>
            </a:r>
            <a:r>
              <a:rPr lang="en-US" dirty="0" smtClean="0"/>
              <a:t>energy level </a:t>
            </a:r>
            <a:r>
              <a:rPr lang="en-US" dirty="0"/>
              <a:t>required to reduce NADP to NADPH, each electron must </a:t>
            </a:r>
            <a:r>
              <a:rPr lang="en-US" dirty="0" smtClean="0"/>
              <a:t>be “lifted</a:t>
            </a:r>
            <a:r>
              <a:rPr lang="en-US" dirty="0"/>
              <a:t>” twice (heavy arrows) by photons absorbed in PSII and PSI. </a:t>
            </a:r>
            <a:endParaRPr lang="en-US" dirty="0" smtClean="0"/>
          </a:p>
          <a:p>
            <a:pPr algn="just"/>
            <a:r>
              <a:rPr lang="en-US" dirty="0" smtClean="0"/>
              <a:t>3. One photon </a:t>
            </a:r>
            <a:r>
              <a:rPr lang="en-US" dirty="0"/>
              <a:t>is required per electron in each </a:t>
            </a:r>
            <a:r>
              <a:rPr lang="en-US" dirty="0" err="1"/>
              <a:t>photosystem</a:t>
            </a:r>
            <a:r>
              <a:rPr lang="en-US" dirty="0"/>
              <a:t>. After </a:t>
            </a:r>
            <a:r>
              <a:rPr lang="en-US" dirty="0" smtClean="0"/>
              <a:t>excitation, the </a:t>
            </a:r>
            <a:r>
              <a:rPr lang="en-US" dirty="0"/>
              <a:t>high-energy electrons flow “downhill” through the carrier </a:t>
            </a:r>
            <a:r>
              <a:rPr lang="en-US" dirty="0" smtClean="0"/>
              <a:t>chains shown</a:t>
            </a:r>
            <a:r>
              <a:rPr lang="en-US" dirty="0"/>
              <a:t>. Protons move across the </a:t>
            </a:r>
            <a:r>
              <a:rPr lang="en-US" dirty="0" err="1"/>
              <a:t>thylakoid</a:t>
            </a:r>
            <a:r>
              <a:rPr lang="en-US" dirty="0"/>
              <a:t> membrane during the </a:t>
            </a:r>
            <a:r>
              <a:rPr lang="en-US" dirty="0" smtClean="0"/>
              <a:t>water splitting reaction </a:t>
            </a:r>
            <a:r>
              <a:rPr lang="en-US" dirty="0"/>
              <a:t>and during electron transfer through the </a:t>
            </a:r>
            <a:r>
              <a:rPr lang="en-US" dirty="0" err="1" smtClean="0"/>
              <a:t>cytochrome</a:t>
            </a:r>
            <a:r>
              <a:rPr lang="en-US" dirty="0" smtClean="0"/>
              <a:t> </a:t>
            </a:r>
            <a:r>
              <a:rPr lang="en-US" i="1" dirty="0" smtClean="0"/>
              <a:t>b6f </a:t>
            </a:r>
            <a:r>
              <a:rPr lang="en-US" i="1" dirty="0"/>
              <a:t>complex, producing the proton gradient that is essential to ATP formation</a:t>
            </a:r>
            <a:r>
              <a:rPr lang="en-US" i="1" dirty="0" smtClean="0"/>
              <a:t>.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7620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 </a:t>
            </a:r>
            <a:r>
              <a:rPr lang="en-US" i="1" dirty="0" smtClean="0"/>
              <a:t>= -n £E</a:t>
            </a:r>
            <a:r>
              <a:rPr lang="en-US" i="1" dirty="0"/>
              <a:t>; here, E is the difference between the standard</a:t>
            </a:r>
          </a:p>
          <a:p>
            <a:r>
              <a:rPr lang="en-US" dirty="0"/>
              <a:t>reduction potentials of the two </a:t>
            </a:r>
            <a:r>
              <a:rPr lang="en-US" dirty="0" smtClean="0"/>
              <a:t>half-reactions-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8200" y="1676400"/>
            <a:ext cx="5105400" cy="3886200"/>
            <a:chOff x="2286000" y="1676400"/>
            <a:chExt cx="4191000" cy="281940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8785" t="68750" r="60176" b="13542"/>
            <a:stretch>
              <a:fillRect/>
            </a:stretch>
          </p:blipFill>
          <p:spPr bwMode="auto">
            <a:xfrm>
              <a:off x="2286000" y="1676400"/>
              <a:ext cx="40386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41801" t="28125" r="25988" b="50000"/>
            <a:stretch>
              <a:fillRect/>
            </a:stretch>
          </p:blipFill>
          <p:spPr bwMode="auto">
            <a:xfrm>
              <a:off x="2286000" y="2895600"/>
              <a:ext cx="419100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9956" t="36458" r="59590" b="58334"/>
          <a:stretch>
            <a:fillRect/>
          </a:stretch>
        </p:blipFill>
        <p:spPr bwMode="auto">
          <a:xfrm>
            <a:off x="1143000" y="3733800"/>
            <a:ext cx="5791200" cy="55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11713" t="57292" r="57247" b="36458"/>
          <a:stretch>
            <a:fillRect/>
          </a:stretch>
        </p:blipFill>
        <p:spPr bwMode="auto">
          <a:xfrm>
            <a:off x="1028700" y="2743200"/>
            <a:ext cx="60579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45315" t="37500" r="28916" b="55208"/>
          <a:stretch>
            <a:fillRect/>
          </a:stretch>
        </p:blipFill>
        <p:spPr bwMode="auto">
          <a:xfrm>
            <a:off x="1219200" y="1524000"/>
            <a:ext cx="5029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57150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Z scheme thus </a:t>
            </a:r>
            <a:r>
              <a:rPr lang="en-US" b="1" dirty="0" smtClean="0"/>
              <a:t>describes the </a:t>
            </a:r>
            <a:r>
              <a:rPr lang="en-US" b="1" dirty="0"/>
              <a:t>complete route by which electrons flow from H2O </a:t>
            </a:r>
            <a:r>
              <a:rPr lang="en-US" b="1" dirty="0" smtClean="0"/>
              <a:t>to NADP</a:t>
            </a:r>
            <a:r>
              <a:rPr lang="en-US" b="1" dirty="0"/>
              <a:t>, according to the equation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 l="15813" t="70443" r="65300" b="25000"/>
          <a:stretch>
            <a:fillRect/>
          </a:stretch>
        </p:blipFill>
        <p:spPr bwMode="auto">
          <a:xfrm>
            <a:off x="2011680" y="4800600"/>
            <a:ext cx="393192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Important reactions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13470" t="16667" r="28551" b="6250"/>
          <a:stretch>
            <a:fillRect/>
          </a:stretch>
        </p:blipFill>
        <p:spPr bwMode="auto">
          <a:xfrm>
            <a:off x="381000" y="685800"/>
            <a:ext cx="7543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ote-when-you-think-about-the-complexity-of-our-natural-world-plants-using-quantum-mechanics-jeff-vandermeer-107-56-6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77470"/>
            <a:ext cx="9144000" cy="4303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685" t="17708" r="22108" b="35417"/>
          <a:stretch>
            <a:fillRect/>
          </a:stretch>
        </p:blipFill>
        <p:spPr bwMode="auto">
          <a:xfrm>
            <a:off x="0" y="152400"/>
            <a:ext cx="914400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" y="3581400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Two water molecules are split, yielding four </a:t>
            </a:r>
            <a:r>
              <a:rPr lang="en-US" dirty="0" smtClean="0"/>
              <a:t>electrons, four </a:t>
            </a:r>
            <a:r>
              <a:rPr lang="en-US" dirty="0"/>
              <a:t>protons, and molecular </a:t>
            </a:r>
            <a:r>
              <a:rPr lang="en-US" dirty="0" smtClean="0"/>
              <a:t>oxygen. A </a:t>
            </a:r>
            <a:r>
              <a:rPr lang="en-US" dirty="0"/>
              <a:t>single photon of visible light does not have enough </a:t>
            </a:r>
            <a:r>
              <a:rPr lang="en-US" dirty="0" smtClean="0"/>
              <a:t>energy to </a:t>
            </a:r>
            <a:r>
              <a:rPr lang="en-US" dirty="0"/>
              <a:t>break the bonds in water; four photons are </a:t>
            </a:r>
            <a:r>
              <a:rPr lang="en-US" dirty="0" smtClean="0"/>
              <a:t>required in </a:t>
            </a:r>
            <a:r>
              <a:rPr lang="en-US" dirty="0"/>
              <a:t>this photolytic cleavage </a:t>
            </a:r>
            <a:r>
              <a:rPr lang="en-US" dirty="0" smtClean="0"/>
              <a:t>reaction. The </a:t>
            </a:r>
            <a:r>
              <a:rPr lang="en-US" dirty="0"/>
              <a:t>four electrons abstracted from water do </a:t>
            </a:r>
            <a:r>
              <a:rPr lang="en-US" dirty="0" smtClean="0"/>
              <a:t>not pass </a:t>
            </a:r>
            <a:r>
              <a:rPr lang="en-US" dirty="0"/>
              <a:t>directly to P680, which can accept only one </a:t>
            </a:r>
            <a:r>
              <a:rPr lang="en-US" dirty="0" smtClean="0"/>
              <a:t>electron at </a:t>
            </a:r>
            <a:r>
              <a:rPr lang="en-US" dirty="0"/>
              <a:t>a time. Instead, a remarkable molecular </a:t>
            </a:r>
            <a:r>
              <a:rPr lang="en-US" dirty="0" smtClean="0"/>
              <a:t>device, the </a:t>
            </a:r>
            <a:r>
              <a:rPr lang="en-US" b="1" dirty="0"/>
              <a:t>oxygen-evolving complex (also called the </a:t>
            </a:r>
            <a:r>
              <a:rPr lang="en-US" b="1" dirty="0" smtClean="0"/>
              <a:t>water splitting complex</a:t>
            </a:r>
            <a:r>
              <a:rPr lang="en-US" b="1" dirty="0"/>
              <a:t>), passes four electrons </a:t>
            </a:r>
            <a:r>
              <a:rPr lang="en-US" b="1" i="1" dirty="0"/>
              <a:t>one at </a:t>
            </a:r>
            <a:r>
              <a:rPr lang="en-US" b="1" i="1" dirty="0" smtClean="0"/>
              <a:t>a </a:t>
            </a:r>
            <a:r>
              <a:rPr lang="en-US" i="1" dirty="0" smtClean="0"/>
              <a:t>time </a:t>
            </a:r>
            <a:r>
              <a:rPr lang="en-US" i="1" dirty="0"/>
              <a:t>to P680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l="21669" t="33333" r="57248" b="60417"/>
          <a:stretch>
            <a:fillRect/>
          </a:stretch>
        </p:blipFill>
        <p:spPr bwMode="auto">
          <a:xfrm>
            <a:off x="2971800" y="58674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6400" y="990600"/>
            <a:ext cx="6019800" cy="5562600"/>
            <a:chOff x="2286000" y="914400"/>
            <a:chExt cx="6019800" cy="5562600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271" t="15625" r="50219" b="8333"/>
            <a:stretch>
              <a:fillRect/>
            </a:stretch>
          </p:blipFill>
          <p:spPr bwMode="auto">
            <a:xfrm>
              <a:off x="2286000" y="914400"/>
              <a:ext cx="5791200" cy="556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6934200" y="962464"/>
              <a:ext cx="1371600" cy="1905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33968" t="48958" r="29722" b="9375"/>
          <a:stretch>
            <a:fillRect/>
          </a:stretch>
        </p:blipFill>
        <p:spPr bwMode="auto">
          <a:xfrm>
            <a:off x="914400" y="1524000"/>
            <a:ext cx="7315200" cy="471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yclic-non-cyclic-compariso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762000"/>
            <a:ext cx="7315200" cy="3190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11713" t="19879" r="59590" b="9462"/>
          <a:stretch>
            <a:fillRect/>
          </a:stretch>
        </p:blipFill>
        <p:spPr bwMode="auto">
          <a:xfrm>
            <a:off x="1785552" y="76200"/>
            <a:ext cx="4843848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04800" y="152400"/>
            <a:ext cx="12192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snres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8229600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09600"/>
            <a:ext cx="6553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</a:t>
            </a:r>
          </a:p>
          <a:p>
            <a:endParaRPr lang="en-US" dirty="0" smtClean="0"/>
          </a:p>
          <a:p>
            <a:r>
              <a:rPr lang="en-US" dirty="0" smtClean="0"/>
              <a:t>1. Nelson And Cox, </a:t>
            </a:r>
            <a:r>
              <a:rPr lang="en-US" dirty="0" err="1" smtClean="0"/>
              <a:t>Lehninger</a:t>
            </a:r>
            <a:r>
              <a:rPr lang="en-US" dirty="0" smtClean="0"/>
              <a:t> Principles of Biochemistry,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</a:p>
          <a:p>
            <a:pPr marL="342900" indent="-342900"/>
            <a:r>
              <a:rPr lang="en-US" dirty="0" smtClean="0"/>
              <a:t>2. Bioinformatics: Joel Keizer </a:t>
            </a:r>
          </a:p>
          <a:p>
            <a:pPr marL="342900" indent="-342900"/>
            <a:r>
              <a:rPr lang="en-US" dirty="0" smtClean="0"/>
              <a:t>3. Images: Search engine Google.</a:t>
            </a:r>
          </a:p>
          <a:p>
            <a:pPr marL="342900" indent="-342900"/>
            <a:r>
              <a:rPr lang="en-US" dirty="0" smtClean="0"/>
              <a:t>4. Harper’s Biochemistry 26</a:t>
            </a:r>
            <a:r>
              <a:rPr lang="en-US" baseline="30000" dirty="0" smtClean="0"/>
              <a:t>th</a:t>
            </a:r>
            <a:r>
              <a:rPr lang="en-US" dirty="0" smtClean="0"/>
              <a:t> Edition.</a:t>
            </a:r>
          </a:p>
          <a:p>
            <a:pPr marL="342900" indent="-342900"/>
            <a:r>
              <a:rPr lang="en-US" dirty="0" smtClean="0"/>
              <a:t>5. Genes- VIII, </a:t>
            </a:r>
            <a:r>
              <a:rPr lang="en-US" dirty="0" err="1" smtClean="0"/>
              <a:t>Lewin</a:t>
            </a:r>
            <a:endParaRPr lang="en-US" dirty="0" smtClean="0"/>
          </a:p>
          <a:p>
            <a:pPr marL="342900" indent="-342900"/>
            <a:r>
              <a:rPr lang="en-US" dirty="0" smtClean="0"/>
              <a:t>6. Developmental Biology by Gilbert 7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</a:p>
          <a:p>
            <a:pPr marL="342900" indent="-342900"/>
            <a:r>
              <a:rPr lang="en-US" dirty="0" smtClean="0"/>
              <a:t>7. Bruce Albert’s, Molecular biology of the cell, 5</a:t>
            </a:r>
            <a:r>
              <a:rPr lang="en-US" baseline="30000" dirty="0" smtClean="0"/>
              <a:t>th</a:t>
            </a:r>
            <a:r>
              <a:rPr lang="en-US" dirty="0" smtClean="0"/>
              <a:t> edition.</a:t>
            </a:r>
          </a:p>
          <a:p>
            <a:pPr marL="342900" indent="-342900">
              <a:buAutoNum type="arabicPeriod" startAt="5"/>
            </a:pPr>
            <a:endParaRPr lang="en-US" dirty="0" smtClean="0"/>
          </a:p>
          <a:p>
            <a:pPr marL="342900" indent="-342900">
              <a:buAutoNum type="arabicPeriod" startAt="2"/>
            </a:pPr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6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umblr_o7fcma8IP11sk2szio1_1280.png"/>
          <p:cNvPicPr>
            <a:picLocks noChangeAspect="1"/>
          </p:cNvPicPr>
          <p:nvPr/>
        </p:nvPicPr>
        <p:blipFill>
          <a:blip r:embed="rId2" cstate="print"/>
          <a:srcRect l="24167"/>
          <a:stretch>
            <a:fillRect/>
          </a:stretch>
        </p:blipFill>
        <p:spPr>
          <a:xfrm>
            <a:off x="0" y="54770"/>
            <a:ext cx="6477000" cy="3436457"/>
          </a:xfrm>
          <a:prstGeom prst="rect">
            <a:avLst/>
          </a:prstGeom>
        </p:spPr>
      </p:pic>
      <p:pic>
        <p:nvPicPr>
          <p:cNvPr id="4" name="Picture 3" descr="FUnn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037" y="3348037"/>
            <a:ext cx="3509963" cy="3509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5139" t="16667" r="22694" b="38542"/>
          <a:stretch>
            <a:fillRect/>
          </a:stretch>
        </p:blipFill>
        <p:spPr bwMode="auto">
          <a:xfrm>
            <a:off x="152400" y="1054100"/>
            <a:ext cx="6400800" cy="382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Photophosphorylation</a:t>
            </a:r>
            <a:endParaRPr 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4641" t="31250" r="66032" b="18750"/>
          <a:stretch>
            <a:fillRect/>
          </a:stretch>
        </p:blipFill>
        <p:spPr bwMode="auto">
          <a:xfrm>
            <a:off x="6477000" y="1130300"/>
            <a:ext cx="2514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Photophosphorylation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914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Similarities and Differences between photophosphorylation and Oxidative phosphorylation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5800" y="1981200"/>
          <a:ext cx="670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860"/>
                <a:gridCol w="2339340"/>
                <a:gridCol w="2438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Photophosphorylation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Oxidative phosphorylation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Electron Donor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NADH, FADH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Standard Reduction potential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0.816 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-3.20 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Energy required to create a donor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Photophosphorylation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914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Similarities and Differences between photophosphorylation and Oxidative phosphorylation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0" y="1981200"/>
          <a:ext cx="61722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Photo-phosphorylation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Oxidative phosphorylation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Electron flow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Series</a:t>
                      </a:r>
                      <a:r>
                        <a:rPr lang="en-US" baseline="0" dirty="0" smtClean="0"/>
                        <a:t> of membrane bound carriers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Ubiquinone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Cytochrome</a:t>
                      </a:r>
                      <a:r>
                        <a:rPr lang="en-US" dirty="0" smtClean="0"/>
                        <a:t> c, Iron-</a:t>
                      </a:r>
                      <a:r>
                        <a:rPr lang="en-US" dirty="0" err="1" smtClean="0"/>
                        <a:t>Sulphur</a:t>
                      </a:r>
                      <a:r>
                        <a:rPr lang="en-US" dirty="0" smtClean="0"/>
                        <a:t> clusters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7" descr="images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0" y="2667000"/>
            <a:ext cx="457200" cy="264126"/>
          </a:xfrm>
          <a:prstGeom prst="rect">
            <a:avLst/>
          </a:prstGeom>
        </p:spPr>
      </p:pic>
      <p:pic>
        <p:nvPicPr>
          <p:cNvPr id="9" name="Picture 8" descr="images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8800" y="2667000"/>
            <a:ext cx="457200" cy="264126"/>
          </a:xfrm>
          <a:prstGeom prst="rect">
            <a:avLst/>
          </a:prstGeom>
        </p:spPr>
      </p:pic>
      <p:pic>
        <p:nvPicPr>
          <p:cNvPr id="10" name="Picture 9" descr="images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0" y="3164874"/>
            <a:ext cx="457200" cy="264126"/>
          </a:xfrm>
          <a:prstGeom prst="rect">
            <a:avLst/>
          </a:prstGeom>
        </p:spPr>
      </p:pic>
      <p:pic>
        <p:nvPicPr>
          <p:cNvPr id="11" name="Picture 10" descr="images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0" y="3850674"/>
            <a:ext cx="457200" cy="264126"/>
          </a:xfrm>
          <a:prstGeom prst="rect">
            <a:avLst/>
          </a:prstGeom>
        </p:spPr>
      </p:pic>
      <p:pic>
        <p:nvPicPr>
          <p:cNvPr id="12" name="Picture 11" descr="images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8800" y="3088674"/>
            <a:ext cx="457200" cy="264126"/>
          </a:xfrm>
          <a:prstGeom prst="rect">
            <a:avLst/>
          </a:prstGeom>
        </p:spPr>
      </p:pic>
      <p:pic>
        <p:nvPicPr>
          <p:cNvPr id="13" name="Picture 12" descr="images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8800" y="3850674"/>
            <a:ext cx="457200" cy="264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83275"/>
            <a:ext cx="7010400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Photosynthesis in plants encompasses two processes:</a:t>
            </a:r>
          </a:p>
          <a:p>
            <a:pPr marL="400050" indent="-400050">
              <a:buAutoNum type="romanUcPeriod"/>
            </a:pPr>
            <a:r>
              <a:rPr lang="en-US" dirty="0" smtClean="0"/>
              <a:t>the </a:t>
            </a:r>
            <a:r>
              <a:rPr lang="en-US" b="1" dirty="0"/>
              <a:t>light-dependent reactions</a:t>
            </a:r>
            <a:r>
              <a:rPr lang="en-US" dirty="0"/>
              <a:t>, or light </a:t>
            </a:r>
            <a:r>
              <a:rPr lang="en-US" dirty="0" smtClean="0"/>
              <a:t>reactions, which </a:t>
            </a:r>
            <a:r>
              <a:rPr lang="en-US" dirty="0"/>
              <a:t>occur only when plants are </a:t>
            </a:r>
            <a:r>
              <a:rPr lang="en-US" dirty="0" smtClean="0"/>
              <a:t>illuminated</a:t>
            </a:r>
          </a:p>
          <a:p>
            <a:pPr marL="400050" indent="-400050">
              <a:buAutoNum type="romanUcPeriod"/>
            </a:pPr>
            <a:r>
              <a:rPr lang="en-US" dirty="0" smtClean="0"/>
              <a:t> </a:t>
            </a:r>
            <a:r>
              <a:rPr lang="en-US" b="1" dirty="0" smtClean="0"/>
              <a:t>carbon-assimilation </a:t>
            </a:r>
            <a:r>
              <a:rPr lang="en-US" b="1" dirty="0"/>
              <a:t>reactions </a:t>
            </a:r>
            <a:r>
              <a:rPr lang="en-US" dirty="0"/>
              <a:t>(or </a:t>
            </a:r>
            <a:r>
              <a:rPr lang="en-US" dirty="0" smtClean="0"/>
              <a:t>carbon-fixation reactions</a:t>
            </a:r>
            <a:r>
              <a:rPr lang="en-US" dirty="0"/>
              <a:t>), sometimes misleadingly called the dark </a:t>
            </a:r>
            <a:r>
              <a:rPr lang="en-US" dirty="0" smtClean="0"/>
              <a:t>reactions, which </a:t>
            </a:r>
            <a:r>
              <a:rPr lang="en-US" dirty="0"/>
              <a:t>are driven by products of the light </a:t>
            </a:r>
            <a:r>
              <a:rPr lang="en-US" dirty="0" smtClean="0"/>
              <a:t>reactions.</a:t>
            </a:r>
          </a:p>
          <a:p>
            <a:pPr marL="400050" indent="-400050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295400" y="3048000"/>
            <a:ext cx="61722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00050" indent="-400050" algn="just">
              <a:buFont typeface="Wingdings" pitchFamily="2" charset="2"/>
              <a:buChar char="§"/>
            </a:pPr>
            <a:r>
              <a:rPr lang="en-US" b="1" dirty="0" smtClean="0"/>
              <a:t>In the light reactions, chlorophyll and other </a:t>
            </a:r>
            <a:r>
              <a:rPr lang="en-US" dirty="0" smtClean="0"/>
              <a:t>pigments of photosynthetic cells absorb light energy and conserve it as ATP and NADPH; simultaneously, O2 is evolved.</a:t>
            </a:r>
          </a:p>
          <a:p>
            <a:pPr marL="400050" indent="-400050" algn="just">
              <a:buFont typeface="Wingdings" pitchFamily="2" charset="2"/>
              <a:buChar char="§"/>
            </a:pPr>
            <a:endParaRPr lang="en-US" dirty="0" smtClean="0"/>
          </a:p>
          <a:p>
            <a:pPr marL="400050" indent="-400050" algn="just">
              <a:buFont typeface="Wingdings" pitchFamily="2" charset="2"/>
              <a:buChar char="§"/>
            </a:pPr>
            <a:r>
              <a:rPr lang="en-US" b="1" dirty="0" smtClean="0"/>
              <a:t>In the carbon-assimilation reactions</a:t>
            </a:r>
            <a:r>
              <a:rPr lang="en-US" dirty="0" smtClean="0"/>
              <a:t>, ATP and NADPH are used to reduce CO2 to form </a:t>
            </a:r>
            <a:r>
              <a:rPr lang="en-US" dirty="0" err="1" smtClean="0"/>
              <a:t>triose</a:t>
            </a:r>
            <a:r>
              <a:rPr lang="en-US" dirty="0" smtClean="0"/>
              <a:t> phosphates, starch, and sucrose, and other products derived from them.</a:t>
            </a:r>
          </a:p>
          <a:p>
            <a:pPr algn="just">
              <a:buFont typeface="Wingdings" pitchFamily="2" charset="2"/>
              <a:buChar char="§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vfqDRZUkAAmq4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295400"/>
            <a:ext cx="6400800" cy="4480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Site of Photophosphorylation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4641" t="41667" r="24451" b="13542"/>
          <a:stretch>
            <a:fillRect/>
          </a:stretch>
        </p:blipFill>
        <p:spPr bwMode="auto">
          <a:xfrm>
            <a:off x="457200" y="914400"/>
            <a:ext cx="7924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Site of Photophosphorylation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781</Words>
  <Application>Microsoft Office PowerPoint</Application>
  <PresentationFormat>On-screen Show (4:3)</PresentationFormat>
  <Paragraphs>65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Shree</cp:lastModifiedBy>
  <cp:revision>31</cp:revision>
  <dcterms:created xsi:type="dcterms:W3CDTF">2018-08-27T04:24:59Z</dcterms:created>
  <dcterms:modified xsi:type="dcterms:W3CDTF">2020-03-24T13:41:12Z</dcterms:modified>
</cp:coreProperties>
</file>